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8"/>
  </p:notesMasterIdLst>
  <p:sldIdLst>
    <p:sldId id="256" r:id="rId5"/>
    <p:sldId id="327" r:id="rId6"/>
    <p:sldId id="302" r:id="rId7"/>
    <p:sldId id="306" r:id="rId8"/>
    <p:sldId id="307" r:id="rId9"/>
    <p:sldId id="310" r:id="rId10"/>
    <p:sldId id="317" r:id="rId11"/>
    <p:sldId id="321" r:id="rId12"/>
    <p:sldId id="322" r:id="rId13"/>
    <p:sldId id="316" r:id="rId14"/>
    <p:sldId id="318" r:id="rId15"/>
    <p:sldId id="319" r:id="rId16"/>
    <p:sldId id="320" r:id="rId17"/>
    <p:sldId id="311" r:id="rId18"/>
    <p:sldId id="314" r:id="rId19"/>
    <p:sldId id="323" r:id="rId20"/>
    <p:sldId id="325" r:id="rId21"/>
    <p:sldId id="312" r:id="rId22"/>
    <p:sldId id="324" r:id="rId23"/>
    <p:sldId id="328" r:id="rId24"/>
    <p:sldId id="313" r:id="rId25"/>
    <p:sldId id="326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296" userDrawn="1">
          <p15:clr>
            <a:srgbClr val="A4A3A4"/>
          </p15:clr>
        </p15:guide>
        <p15:guide id="2" pos="384" userDrawn="1">
          <p15:clr>
            <a:srgbClr val="A4A3A4"/>
          </p15:clr>
        </p15:guide>
        <p15:guide id="3" orient="horz" pos="528" userDrawn="1">
          <p15:clr>
            <a:srgbClr val="A4A3A4"/>
          </p15:clr>
        </p15:guide>
        <p15:guide id="4" orient="horz" pos="3552" userDrawn="1">
          <p15:clr>
            <a:srgbClr val="A4A3A4"/>
          </p15:clr>
        </p15:guide>
        <p15:guide id="5" orient="horz" pos="768" userDrawn="1">
          <p15:clr>
            <a:srgbClr val="A4A3A4"/>
          </p15:clr>
        </p15:guide>
        <p15:guide id="7" pos="4032" userDrawn="1">
          <p15:clr>
            <a:srgbClr val="A4A3A4"/>
          </p15:clr>
        </p15:guide>
        <p15:guide id="9" pos="3648" userDrawn="1">
          <p15:clr>
            <a:srgbClr val="A4A3A4"/>
          </p15:clr>
        </p15:guide>
        <p15:guide id="10" orient="horz" pos="1536" userDrawn="1">
          <p15:clr>
            <a:srgbClr val="A4A3A4"/>
          </p15:clr>
        </p15:guide>
        <p15:guide id="11" orient="horz" pos="18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701"/>
  </p:normalViewPr>
  <p:slideViewPr>
    <p:cSldViewPr>
      <p:cViewPr>
        <p:scale>
          <a:sx n="54" d="100"/>
          <a:sy n="54" d="100"/>
        </p:scale>
        <p:origin x="1148" y="156"/>
      </p:cViewPr>
      <p:guideLst>
        <p:guide pos="7296"/>
        <p:guide pos="384"/>
        <p:guide orient="horz" pos="528"/>
        <p:guide orient="horz" pos="3552"/>
        <p:guide orient="horz" pos="768"/>
        <p:guide pos="4032"/>
        <p:guide pos="3648"/>
        <p:guide orient="horz" pos="1536"/>
        <p:guide orient="horz" pos="18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324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88E34-8C8C-8747-BADB-40E1ACC00129}" type="datetimeFigureOut">
              <a:rPr lang="en-US" smtClean="0"/>
              <a:t>4/4/2025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E5FCA-B2DD-C941-A2C1-6389394334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896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E5FCA-B2DD-C941-A2C1-63893943348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009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0F38B-4A2C-8719-B21D-B6FC6B2BC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8B0DA4-F1AD-7DC2-1781-D235C1CEE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5348AB-7ACF-6C62-2969-4F82C55D2A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F70F2-0332-BA29-C9ED-66C07256B2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E5FCA-B2DD-C941-A2C1-63893943348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091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734DBF-D33A-9B28-288C-C2DAB9E541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anchor="t">
            <a:noAutofit/>
          </a:bodyPr>
          <a:lstStyle>
            <a:lvl1pPr algn="l">
              <a:defRPr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4901184"/>
            <a:ext cx="10040112" cy="1280160"/>
          </a:xfrm>
        </p:spPr>
        <p:txBody>
          <a:bodyPr/>
          <a:lstStyle>
            <a:lvl1pPr marL="0" indent="0" algn="l">
              <a:buNone/>
              <a:defRPr sz="2400" b="1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345C5D8-082A-AC27-3801-7A6EC37519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809"/>
          <a:stretch/>
        </p:blipFill>
        <p:spPr>
          <a:xfrm>
            <a:off x="0" y="0"/>
            <a:ext cx="5467552" cy="23500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31883F-9B23-B442-5F02-C2D25BB37C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41236" y="1234440"/>
            <a:ext cx="4950764" cy="5623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3127248"/>
            <a:ext cx="2029968" cy="2514600"/>
          </a:xfrm>
          <a:solidFill>
            <a:schemeClr val="accent6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843784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843784" y="3127248"/>
            <a:ext cx="2029968" cy="2514600"/>
          </a:xfr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A48939F-0CF9-9CBD-F606-7A4850B910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84064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693BC756-2B97-9751-B879-03B6F1C405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84064" y="3127248"/>
            <a:ext cx="2029968" cy="2514600"/>
          </a:xfr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843F725B-A33F-7FB2-E5C4-96EA15466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5200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D9DD0DA7-5A1E-5312-178F-13561EF7C23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315200" y="3127248"/>
            <a:ext cx="2029968" cy="2514600"/>
          </a:xfr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5FBC3880-98AC-466C-7AD1-FDC8B395870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6336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4965100-8EF5-0264-CEE5-BD5BF190163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546336" y="3127248"/>
            <a:ext cx="2029968" cy="2514600"/>
          </a:xfr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653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CC3D06-2435-B655-8AA5-11CCBBEF19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62234" y="0"/>
            <a:ext cx="3429766" cy="68214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5D1E9421-BC85-99CB-EB40-1863FA6227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-25907" y="3072704"/>
            <a:ext cx="1783080" cy="512064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47BABAF8-5220-1E24-CE43-927FCCA269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46218" y="2432434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33">
            <a:extLst>
              <a:ext uri="{FF2B5EF4-FFF2-40B4-BE49-F238E27FC236}">
                <a16:creationId xmlns:a16="http://schemas.microsoft.com/office/drawing/2014/main" id="{F1D095F8-4552-1F88-C37B-99775B68AC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2196136" y="4517644"/>
            <a:ext cx="1783080" cy="512064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8" name="Text Placeholder 40">
            <a:extLst>
              <a:ext uri="{FF2B5EF4-FFF2-40B4-BE49-F238E27FC236}">
                <a16:creationId xmlns:a16="http://schemas.microsoft.com/office/drawing/2014/main" id="{4C4BFA3E-7B57-DCDD-4EA6-16C64A3756B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83307" y="3882136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3">
            <a:extLst>
              <a:ext uri="{FF2B5EF4-FFF2-40B4-BE49-F238E27FC236}">
                <a16:creationId xmlns:a16="http://schemas.microsoft.com/office/drawing/2014/main" id="{C65BF0DD-74C0-E055-CCAC-600751F517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4418179" y="3067943"/>
            <a:ext cx="1783080" cy="512064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4" name="Text Placeholder 40">
            <a:extLst>
              <a:ext uri="{FF2B5EF4-FFF2-40B4-BE49-F238E27FC236}">
                <a16:creationId xmlns:a16="http://schemas.microsoft.com/office/drawing/2014/main" id="{25927394-D1A0-C084-C689-F7A4EEE924C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89586" y="2432435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3">
            <a:extLst>
              <a:ext uri="{FF2B5EF4-FFF2-40B4-BE49-F238E27FC236}">
                <a16:creationId xmlns:a16="http://schemas.microsoft.com/office/drawing/2014/main" id="{08F0F1F2-0D4E-95EA-349B-D734163FD5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16200000">
            <a:off x="6640222" y="4517644"/>
            <a:ext cx="1783080" cy="512064"/>
          </a:xfrm>
          <a:solidFill>
            <a:schemeClr val="accent4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6" name="Text Placeholder 40">
            <a:extLst>
              <a:ext uri="{FF2B5EF4-FFF2-40B4-BE49-F238E27FC236}">
                <a16:creationId xmlns:a16="http://schemas.microsoft.com/office/drawing/2014/main" id="{B322E7EB-0174-5A8C-5BE3-F501B5670F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27392" y="3882136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3">
            <a:extLst>
              <a:ext uri="{FF2B5EF4-FFF2-40B4-BE49-F238E27FC236}">
                <a16:creationId xmlns:a16="http://schemas.microsoft.com/office/drawing/2014/main" id="{36C15449-A445-41A6-EAD9-37446450CC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8862264" y="3072704"/>
            <a:ext cx="1783080" cy="512064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5" name="Text Placeholder 40">
            <a:extLst>
              <a:ext uri="{FF2B5EF4-FFF2-40B4-BE49-F238E27FC236}">
                <a16:creationId xmlns:a16="http://schemas.microsoft.com/office/drawing/2014/main" id="{E6B7327B-EA3B-790D-AB08-0ED1D2FB40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035230" y="2437196"/>
            <a:ext cx="1796654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120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070F102-837A-486A-0CD4-E957B66B87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931920"/>
            <a:ext cx="5470497" cy="2926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9FAF77-1797-C11F-A1A9-B351E30B37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8215" y="0"/>
            <a:ext cx="4983785" cy="22768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5157787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2871216"/>
            <a:ext cx="5157787" cy="3247462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0" y="2438400"/>
            <a:ext cx="5183188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800" y="2871216"/>
            <a:ext cx="5183188" cy="3247462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E1E66A3-7FD1-08A5-8B20-36C5331DCF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3650" y="4014216"/>
            <a:ext cx="5738350" cy="28437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64B067-71A6-CB30-BD46-5499FAAE00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458968" cy="29199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3419856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2871216"/>
            <a:ext cx="3419856" cy="2925554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07408" y="2438400"/>
            <a:ext cx="3419856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07408" y="2871216"/>
            <a:ext cx="3419856" cy="2925554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A48939F-0CF9-9CBD-F606-7A4850B910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83880" y="2438400"/>
            <a:ext cx="3419856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693BC756-2B97-9751-B879-03B6F1C405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83880" y="2871216"/>
            <a:ext cx="3419856" cy="2925554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2877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5F45936-2436-D9FD-A05D-F3C70F90FD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758530"/>
            <a:ext cx="4700016" cy="3099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F862D5-CF3B-E45B-934F-ACEF42B35B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148072" cy="343627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16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8889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9AFB71-7F33-280E-7877-06F4AFFF06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B0FF2F-3458-EA78-83DC-46FB2E5CE1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anchor="t">
            <a:noAutofit/>
          </a:bodyPr>
          <a:lstStyle>
            <a:lvl1pPr algn="l">
              <a:defRPr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C93615E-193E-5253-6EE0-EC01791E3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3483864"/>
            <a:ext cx="10040112" cy="1280160"/>
          </a:xfrm>
        </p:spPr>
        <p:txBody>
          <a:bodyPr/>
          <a:lstStyle>
            <a:lvl1pPr marL="0" indent="0" algn="l">
              <a:buNone/>
              <a:defRPr sz="2400" b="1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355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BDEDC48-AA67-6FC9-FF0E-CD3CB49A5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54185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54AE8D-13E4-BDDA-7C36-A9E08FD0A0E8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E37136-8479-8CDC-7EEB-030C1A8151EF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C6EFE9-BD9C-6124-823A-BD1C488321D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53473-DF27-C657-627F-ED66976E076B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1D3B0F0-DE71-18AB-7957-4CFA29C3A3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57290"/>
            <a:ext cx="5797296" cy="60007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04770F-E995-EF98-B4D1-9F13733EEF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3000" y="0"/>
            <a:ext cx="3429000" cy="6807199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400" b="1" spc="2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24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24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24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24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844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0328C38-4E83-27EA-9D01-DDDF734988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70576" y="3428234"/>
            <a:ext cx="6821424" cy="34297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70B91D-A39E-3D53-DBBB-DF836D19BE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654518" cy="5239512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16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504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EC1861-1570-5A6A-D3BA-4A17F008A5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B0FF2F-3458-EA78-83DC-46FB2E5CE1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anchor="t">
            <a:noAutofit/>
          </a:bodyPr>
          <a:lstStyle>
            <a:lvl1pPr algn="l">
              <a:defRPr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C93615E-193E-5253-6EE0-EC01791E3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4901184"/>
            <a:ext cx="10040112" cy="1280160"/>
          </a:xfrm>
        </p:spPr>
        <p:txBody>
          <a:bodyPr/>
          <a:lstStyle>
            <a:lvl1pPr marL="0" indent="0" algn="l">
              <a:buNone/>
              <a:defRPr sz="2400" b="1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437D9B2-AE86-9092-7072-0F717E3CA8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655535"/>
            <a:ext cx="4727448" cy="32024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F7E0A5-7E8E-4A90-B415-12984C7AB2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48245" y="0"/>
            <a:ext cx="5643755" cy="2313432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16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802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FA7995-D0F4-05F2-CDF1-463407E3BA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31909" y="0"/>
            <a:ext cx="5160091" cy="40416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2D768B-E662-B315-7576-313DFCE2AB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127248"/>
            <a:ext cx="4162200" cy="37307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7" y="2441448"/>
            <a:ext cx="10972800" cy="3044952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390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8303F0-A6CC-605A-D08C-4E4ED07C2F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196903" cy="36118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4458FB-E7BB-F476-4A31-9C5AA406E2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02680" y="4079057"/>
            <a:ext cx="5989320" cy="2778943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240" y="2651760"/>
            <a:ext cx="6309360" cy="1580714"/>
          </a:xfrm>
        </p:spPr>
        <p:txBody>
          <a:bodyPr lIns="91440" rIns="91440" anchor="t"/>
          <a:lstStyle>
            <a:lvl1pPr algn="l">
              <a:lnSpc>
                <a:spcPct val="100000"/>
              </a:lnSpc>
              <a:defRPr sz="2800" cap="none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4138E8D-4D76-2023-4B97-8ACB8894C5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3240" y="4232475"/>
            <a:ext cx="5775960" cy="333945"/>
          </a:xfrm>
        </p:spPr>
        <p:txBody>
          <a:bodyPr/>
          <a:lstStyle>
            <a:lvl1pPr marL="0" indent="0">
              <a:buNone/>
              <a:defRPr sz="1800" spc="2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D1FFE415-7AFC-D826-1BD1-1993DED3B0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37922" y="3591339"/>
            <a:ext cx="1171575" cy="238760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17000" b="1" cap="all" spc="300" dirty="0">
                <a:ln w="28575">
                  <a:solidFill>
                    <a:schemeClr val="tx1"/>
                  </a:solidFill>
                </a:ln>
                <a:noFill/>
                <a:latin typeface="+mj-lt"/>
                <a:ea typeface="+mj-ea"/>
              </a:defRPr>
            </a:lvl1pPr>
          </a:lstStyle>
          <a:p>
            <a:pPr marL="914400" lvl="0" indent="-1143000">
              <a:spcBef>
                <a:spcPct val="0"/>
              </a:spcBef>
            </a:pPr>
            <a:r>
              <a:rPr lang="en-US" dirty="0"/>
              <a:t>”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0962DFC0-ADB3-684B-6F72-9C45BB48C2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61" y="1982216"/>
            <a:ext cx="1171575" cy="2386584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17000" b="1" cap="all" spc="300" dirty="0">
                <a:ln w="28575">
                  <a:solidFill>
                    <a:schemeClr val="tx1"/>
                  </a:solidFill>
                </a:ln>
                <a:noFill/>
                <a:latin typeface="+mj-lt"/>
                <a:ea typeface="+mj-ea"/>
              </a:defRPr>
            </a:lvl1pPr>
          </a:lstStyle>
          <a:p>
            <a:pPr marL="914400" lvl="0" indent="-1143000">
              <a:spcBef>
                <a:spcPct val="0"/>
              </a:spcBef>
            </a:pPr>
            <a:r>
              <a:rPr lang="en-US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330879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C6FB24-160F-388E-8450-E5C970E243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64792"/>
            <a:ext cx="5359935" cy="50932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0AF7F25-1C65-DB7F-9FA3-300318BD4B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62085" y="0"/>
            <a:ext cx="2929915" cy="2752344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DCE0745D-AFE6-DE6D-B026-1FF13F34E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0120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956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8956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30752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29588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29588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64808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63644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3644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98864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97700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97700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63C6C7E-F363-1F17-B288-D4D45B87028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6D4091-312C-81B9-BAF6-5E0D6F665E5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6A3FD7E-DF96-B9E4-8D70-DA62CC3390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66265"/>
            <a:ext cx="5358384" cy="5091735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DCE0745D-AFE6-DE6D-B026-1FF13F34E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739AFCF1-55F0-974F-0F5C-34444B290B5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77CF7DE5-8E6D-2C2C-A514-BAB6D4B6FF3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7200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993392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3">
            <a:extLst>
              <a:ext uri="{FF2B5EF4-FFF2-40B4-BE49-F238E27FC236}">
                <a16:creationId xmlns:a16="http://schemas.microsoft.com/office/drawing/2014/main" id="{DBA744D6-401F-C995-EF58-BD24A0DD8581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1993392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18688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18688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B1201CED-247A-16CA-9F03-BF32393D3B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8688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2D5FA954-036C-191F-7040-1848AB2BE3C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18688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4745736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3">
            <a:extLst>
              <a:ext uri="{FF2B5EF4-FFF2-40B4-BE49-F238E27FC236}">
                <a16:creationId xmlns:a16="http://schemas.microsoft.com/office/drawing/2014/main" id="{8CFBAF86-D36B-F789-2C9C-78C6830B13C9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4745736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66787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66787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6E32CE61-2D9B-C245-0D18-C33760B0853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66787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E4068D0A-21CD-897C-9CC1-0BFDAABBD4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966787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7498080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C110D526-1AE4-5106-E956-0B2ED3A4D4BC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498080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32520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32520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3858F91A-46AA-AF23-2716-3B2B678BBE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32520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EBC002F6-7435-833F-0E8B-30A53B0755A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32520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10250424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2CBF8435-BD05-F386-4E6E-F2B6F6894FD7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10250424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63C6C7E-F363-1F17-B288-D4D45B87028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6D4091-312C-81B9-BAF6-5E0D6F665E5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523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E020D11E-3FF2-1E7F-038B-4F9534916FEB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660127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3104752"/>
            <a:ext cx="11430000" cy="20922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1" i="0" spc="2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1" i="0" spc="2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&lt;##&gt;</a:t>
            </a: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51" r:id="rId4"/>
    <p:sldLayoutId id="2147483662" r:id="rId5"/>
    <p:sldLayoutId id="2147483665" r:id="rId6"/>
    <p:sldLayoutId id="2147483669" r:id="rId7"/>
    <p:sldLayoutId id="2147483658" r:id="rId8"/>
    <p:sldLayoutId id="2147483666" r:id="rId9"/>
    <p:sldLayoutId id="2147483668" r:id="rId10"/>
    <p:sldLayoutId id="2147483670" r:id="rId11"/>
    <p:sldLayoutId id="2147483653" r:id="rId12"/>
    <p:sldLayoutId id="2147483667" r:id="rId13"/>
    <p:sldLayoutId id="2147483661" r:id="rId14"/>
    <p:sldLayoutId id="2147483660" r:id="rId15"/>
    <p:sldLayoutId id="2147483655" r:id="rId16"/>
    <p:sldLayoutId id="2147483659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cap="all" spc="4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956816"/>
            <a:ext cx="10777648" cy="2387600"/>
          </a:xfrm>
        </p:spPr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SURE TRUST 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Facial Emoji Recommendation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USING FACIAL EXPRESSION RECOGNITION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						CHIGURUPATI VARSHA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95D9C98-15B4-B17A-5934-C3F35E13B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39A45B-2104-52DF-7B02-5C39404659F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368" y="980728"/>
            <a:ext cx="11178080" cy="4416425"/>
          </a:xfrm>
        </p:spPr>
        <p:txBody>
          <a:bodyPr/>
          <a:lstStyle/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Augmentation: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 transformations like rotation, shifting, shearing, zooming, and flipping to increase data variety.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Distribution:Balanced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dataset by generating augmented images for underrepresented classes (e.g., "disgust").Example: Augmenting the "disgust" class with new images to reach the target count.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E8E907-82A5-AC3D-1C6F-4FB42C5E3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01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66DCCFC-9A34-08CC-FB3E-A85F5E759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A49975-6994-4E10-FCF1-9E8FC626C1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5424" y="343655"/>
            <a:ext cx="11178080" cy="4416425"/>
          </a:xfrm>
        </p:spPr>
        <p:txBody>
          <a:bodyPr/>
          <a:lstStyle/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– count of each emotion</a:t>
            </a:r>
          </a:p>
          <a:p>
            <a:pPr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angry: 3993 images</a:t>
            </a: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disgust: 436 images</a:t>
            </a: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fear: 4103 images</a:t>
            </a: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happy: 7164 images</a:t>
            </a: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neutral: 4982 images</a:t>
            </a: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sad: 4938 images</a:t>
            </a: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surprise: 3205 images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C6581F-99AA-44C2-61A5-47CBA94A9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AC9634-9811-77FF-FE09-52C232B43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821" y="1189274"/>
            <a:ext cx="8522864" cy="565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92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9A38AFB-00B6-7A12-02EF-3858D3770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46AE51-1122-C294-ADE9-611BA2E3C6F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5424" y="343655"/>
            <a:ext cx="11178080" cy="4416425"/>
          </a:xfrm>
        </p:spPr>
        <p:txBody>
          <a:bodyPr/>
          <a:lstStyle/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Applied Data</a:t>
            </a: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Augumentation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Disgust as it is the </a:t>
            </a: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lowest contributing </a:t>
            </a: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emotion in entire </a:t>
            </a: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5957AB-93BF-E1EA-D176-48771C9D4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95514-6F2A-497E-A215-0000F4B95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0" y="1074811"/>
            <a:ext cx="8278380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47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66A5EE1-A146-DBCE-DD90-BBB821B87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FA00A1-C513-F059-D93E-1EDA39F866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5424" y="343655"/>
            <a:ext cx="11178080" cy="4416425"/>
          </a:xfrm>
        </p:spPr>
        <p:txBody>
          <a:bodyPr/>
          <a:lstStyle/>
          <a:p>
            <a:pPr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have set a target count and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augumented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entire train folder (7emotions)</a:t>
            </a:r>
          </a:p>
          <a:p>
            <a:pPr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neutral: 7164 images</a:t>
            </a: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disgust: 7164 images</a:t>
            </a: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fear: 7164 images</a:t>
            </a: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sad: 7164 images</a:t>
            </a: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happy: 7164 images</a:t>
            </a: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angry: 7164 images</a:t>
            </a: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surprise: 7164 images</a:t>
            </a:r>
          </a:p>
          <a:p>
            <a:pPr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– 50,148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A97C43-7966-4C57-5EB4-654C273DA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A5CD61-DECD-BA78-34AA-82305C5FF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146" y="1170780"/>
            <a:ext cx="8268854" cy="568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21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F30A5C7-690E-3806-5364-97B2A4C29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61BAE5-B5DA-EC66-707B-152552A0F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12" name="Picture 11" descr="A collage of different faces&#10;&#10;AI-generated content may be incorrect.">
            <a:extLst>
              <a:ext uri="{FF2B5EF4-FFF2-40B4-BE49-F238E27FC236}">
                <a16:creationId xmlns:a16="http://schemas.microsoft.com/office/drawing/2014/main" id="{15C72C1B-962B-F23D-FB53-D2A46C11E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125" y="232916"/>
            <a:ext cx="9497750" cy="63921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D70041-C09F-9244-1B98-AE3D90B8F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21" y="332655"/>
            <a:ext cx="11774528" cy="627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106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AB4DB83-5966-939C-CBC2-0E1B57F90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487D0C-279E-C650-BA66-1B433AB884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5072" y="-315416"/>
            <a:ext cx="11178080" cy="4416425"/>
          </a:xfrm>
        </p:spPr>
        <p:txBody>
          <a:bodyPr/>
          <a:lstStyle/>
          <a:p>
            <a:pPr>
              <a:buNone/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images as shown in previous slide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 of each image : Unique image sizes in dataset: {(48, 48)}</a:t>
            </a: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Pixel Distributions</a:t>
            </a:r>
          </a:p>
          <a:p>
            <a:pPr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14891C-A234-1A8D-512D-C639B4F00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AFDA77-B202-AB1A-4FAF-38585EAF0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744" y="2204864"/>
            <a:ext cx="7285147" cy="441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48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9E1FC58-13D8-FCE1-AF1D-A11E04EFE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4FB518-9E70-64C4-A3BA-1A4F9464B6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368" y="980728"/>
            <a:ext cx="11178080" cy="4416425"/>
          </a:xfrm>
        </p:spPr>
        <p:txBody>
          <a:bodyPr/>
          <a:lstStyle/>
          <a:p>
            <a:pPr>
              <a:buNone/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Splitting data into Train and Validation</a:t>
            </a:r>
          </a:p>
          <a:p>
            <a:pPr>
              <a:buNone/>
            </a:pP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have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splitted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data as 80% and 20% for Train and validation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Found 40124 images belonging to 7 classes.</a:t>
            </a: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Found 10024 images belonging to 7 classes.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958369-9AFD-57D7-851A-E0C560526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100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905D16A-3BA9-DCA5-5EEC-C906715D3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D052A9-A9F2-DF38-B2AD-BCEA28FA2E2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9336" y="404664"/>
            <a:ext cx="11178080" cy="2040161"/>
          </a:xfrm>
        </p:spPr>
        <p:txBody>
          <a:bodyPr/>
          <a:lstStyle/>
          <a:p>
            <a:pPr>
              <a:buNone/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 CNN</a:t>
            </a: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acc : accuracy: 0.7706 </a:t>
            </a:r>
          </a:p>
          <a:p>
            <a:pPr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val_accuracy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0.5110</a:t>
            </a:r>
          </a:p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epochs – 50 , Early stopping – stopped at 22</a:t>
            </a:r>
            <a:r>
              <a:rPr lang="en-US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epoch.</a:t>
            </a:r>
          </a:p>
          <a:p>
            <a:pPr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244B82-3421-648B-FBA8-FC5CBF136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9E312B-A5D1-A896-062F-32E5B8CD4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203" y="2283068"/>
            <a:ext cx="9983593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09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0A17AC3-240F-C232-2D9A-BE173EDB6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CC2487-2C83-D454-CF0F-ED2142FE62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368" y="980728"/>
            <a:ext cx="11178080" cy="5025818"/>
          </a:xfrm>
        </p:spPr>
        <p:txBody>
          <a:bodyPr/>
          <a:lstStyle/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Setup: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Optimizer: Adam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EarlyStopping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To prevent overfitting and stop training when the validation loss plateaus.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–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categorical_crossentropy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Metrics: Accuracy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776A29-5F5E-33B0-C637-B50DDD94C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606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E542C9B-4959-C947-8B68-50FC9A4A3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A91BBD-BBCE-4616-0518-55D61F7AA59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3352" y="6951"/>
            <a:ext cx="11178080" cy="304827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Used in Transfer Learning - ResNet50 Model: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Train_acc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0.6324 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val_accuracy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0.6528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epochs : 50, stopped at 39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epoch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4B9BAB-BE70-E1B7-EE27-8DA2E9613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CB20D4-1878-E51E-89F7-258509A8C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2249329"/>
            <a:ext cx="9974067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96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CE6953D-16CB-19CA-B329-0B9649433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87187-0864-753C-D919-51976E7FD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352" y="476672"/>
            <a:ext cx="2664296" cy="720080"/>
          </a:xfrm>
        </p:spPr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FD5E4A-9DCA-AC0E-18C2-B1D0DF560F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3392" y="1340768"/>
            <a:ext cx="10040112" cy="1280160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OBJECTIVE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DATASETS EXPLORED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FINAL DATASET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WORKFLOW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CHALLENGES FACED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CONCLUSION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68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C1F2F80-B4DA-E668-FEE4-9F5EE68EE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B303BC-DD08-8E9C-AF29-7694798AF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3E8B42-063C-C84A-E95E-8CC9BD6A7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144"/>
            <a:ext cx="3845490" cy="32223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ED9451-013C-05C9-876A-15F3CC3B6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708" y="151669"/>
            <a:ext cx="3864940" cy="32223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A8DE8C-FBD6-5A65-5767-8A1B4F909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039" y="113097"/>
            <a:ext cx="4114800" cy="32544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8BEA8D-D9CC-3D47-8BB4-114CD2C731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7801" y="3464654"/>
            <a:ext cx="3923292" cy="32223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E89352-EDDD-FA48-AB44-128C14064A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9708" y="3467402"/>
            <a:ext cx="3864940" cy="32580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281483-9B4E-30DC-E649-34881CAB23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3540" y="3467401"/>
            <a:ext cx="4114801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48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10A8F1B-2DF0-37C1-8E6E-28EB07A10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D814F89-F33A-191F-41C9-9209FE109E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3279" y="1437156"/>
            <a:ext cx="11178080" cy="5025818"/>
          </a:xfrm>
        </p:spPr>
        <p:txBody>
          <a:bodyPr/>
          <a:lstStyle/>
          <a:p>
            <a:pPr>
              <a:buNone/>
            </a:pPr>
            <a:r>
              <a:rPr lang="en-US" b="1" dirty="0"/>
              <a:t>Imbalanced Dataset / Finding right dataset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Challenge: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Some emotions, such as "disgust" and "fear," had fewer images compared to others like "happy" and "neutral." This caused the model to perform poorly on underrepresented emotions.</a:t>
            </a:r>
          </a:p>
          <a:p>
            <a:pPr>
              <a:buNone/>
            </a:pPr>
            <a:r>
              <a:rPr lang="en-US" b="1" dirty="0"/>
              <a:t>Computational Constraints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Challenge: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Faced the kernel dying issues in </a:t>
            </a:r>
            <a:r>
              <a:rPr lang="en-US" dirty="0" err="1"/>
              <a:t>kaggle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r>
              <a:rPr lang="en-US" dirty="0"/>
              <a:t>Hard to differentiate between some emotions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858C75-E16F-4A6D-F873-C53F371F1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4C689B-5F7C-0BA7-B6F7-D3864CE33A80}"/>
              </a:ext>
            </a:extLst>
          </p:cNvPr>
          <p:cNvSpPr txBox="1"/>
          <p:nvPr/>
        </p:nvSpPr>
        <p:spPr>
          <a:xfrm>
            <a:off x="263352" y="0"/>
            <a:ext cx="4608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Challenges Faced</a:t>
            </a:r>
          </a:p>
        </p:txBody>
      </p:sp>
    </p:spTree>
    <p:extLst>
      <p:ext uri="{BB962C8B-B14F-4D97-AF65-F5344CB8AC3E}">
        <p14:creationId xmlns:p14="http://schemas.microsoft.com/office/powerpoint/2010/main" val="3757644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9C89BCA-E449-03CC-5AED-C4C1E80FD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448F5A-7BE0-E1F8-B18D-E4E98A8B85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3279" y="1437156"/>
            <a:ext cx="11178080" cy="5025818"/>
          </a:xfrm>
        </p:spPr>
        <p:txBody>
          <a:bodyPr/>
          <a:lstStyle/>
          <a:p>
            <a:pPr marL="457200" lvl="1" indent="0">
              <a:buNone/>
            </a:pPr>
            <a:r>
              <a:rPr lang="en-US" dirty="0"/>
              <a:t>I have successfully developed an Emoji Recommendation System using ResNet50 for facial expression recognition, achieving emotion detection from images. The model was deployed through </a:t>
            </a:r>
            <a:r>
              <a:rPr lang="en-US" dirty="0" err="1"/>
              <a:t>Streamlit</a:t>
            </a:r>
            <a:r>
              <a:rPr lang="en-US" dirty="0"/>
              <a:t>, allowing users to easily upload images and receive emoji suggestions based on their emotions. This project showcases the power of deep learning in creating interactive, real-time AI applications. Future improvements could include live webcam support and expanding the emoji set.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789540-EB1A-A9D1-7E10-374685C7B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446C69-776B-0D67-E94C-522EDE6470BB}"/>
              </a:ext>
            </a:extLst>
          </p:cNvPr>
          <p:cNvSpPr txBox="1"/>
          <p:nvPr/>
        </p:nvSpPr>
        <p:spPr>
          <a:xfrm>
            <a:off x="283279" y="891844"/>
            <a:ext cx="4608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339814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51888" y="2996952"/>
            <a:ext cx="10040112" cy="2387600"/>
          </a:xfrm>
        </p:spPr>
        <p:txBody>
          <a:bodyPr anchor="t">
            <a:noAutofit/>
          </a:bodyPr>
          <a:lstStyle/>
          <a:p>
            <a:pPr algn="l"/>
            <a:r>
              <a:rPr lang="en-US" sz="9600" spc="300" dirty="0">
                <a:ln w="28575">
                  <a:solidFill>
                    <a:schemeClr val="tx1"/>
                  </a:solidFill>
                </a:ln>
                <a:noFill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27731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003396-B624-401E-50C6-C0BB01AF1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67713B53-64F7-175E-9F8F-5E0FA3295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344" y="480623"/>
            <a:ext cx="12280926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develop a deep learning model that can detect and classify human emotions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facial images.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Based on the recognized emotion, it will be recommending corresponding emojis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(e.g., happy face emoji for happy emotion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Dataset Used: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Face Expression Recognition Dataset from Kaggle.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Contains facial images labeled with different emotions – 7 classes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(e.g., angry, happy, sad, surprise)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162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665E309-0E04-827F-61CC-3EF6059BE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21ED44-E344-D2E0-9E61-A21A65C626B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3352" y="412013"/>
            <a:ext cx="11178080" cy="4416425"/>
          </a:xfrm>
        </p:spPr>
        <p:txBody>
          <a:bodyPr/>
          <a:lstStyle/>
          <a:p>
            <a:pPr>
              <a:buNone/>
            </a:pPr>
            <a:r>
              <a:rPr lang="en-IN" b="1" u="sng" dirty="0"/>
              <a:t>Datasets Explored</a:t>
            </a:r>
          </a:p>
          <a:p>
            <a:pPr>
              <a:buNone/>
            </a:pPr>
            <a:endParaRPr lang="en-IN" b="1" dirty="0"/>
          </a:p>
          <a:p>
            <a:pPr>
              <a:buNone/>
            </a:pPr>
            <a:r>
              <a:rPr lang="en-IN" b="1" dirty="0"/>
              <a:t>1. FER 2013 Dataset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Train Shape: </a:t>
            </a:r>
            <a:r>
              <a:rPr lang="en-IN" b="1" dirty="0"/>
              <a:t>(28709, 48, 48, 1)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Test Shape: </a:t>
            </a:r>
            <a:r>
              <a:rPr lang="en-IN" b="1" dirty="0"/>
              <a:t>(7178, 48, 48, 1)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Challenges: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High Class Imbalance.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Low Image Quality.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A30011-8722-35C7-972A-92D512FFB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A30753-26C9-F348-2A3D-8A5DF9532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665852"/>
              </p:ext>
            </p:extLst>
          </p:nvPr>
        </p:nvGraphicFramePr>
        <p:xfrm>
          <a:off x="2032000" y="4726612"/>
          <a:ext cx="8127999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03148823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15104082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01583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Models used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987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Custom 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428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Transfer Learning VGG16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156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476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4DA08C2-3131-8C24-7166-075A9ED04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96FBFA-232E-AB19-C8C5-16FF1141DE2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368" y="980728"/>
            <a:ext cx="11178080" cy="4416425"/>
          </a:xfrm>
        </p:spPr>
        <p:txBody>
          <a:bodyPr/>
          <a:lstStyle/>
          <a:p>
            <a:pPr>
              <a:buNone/>
            </a:pPr>
            <a:r>
              <a:rPr lang="en-IN" dirty="0"/>
              <a:t>2</a:t>
            </a:r>
            <a:r>
              <a:rPr lang="en-IN" b="1" dirty="0"/>
              <a:t>. Face-Expression-Recognition-Dataset</a:t>
            </a:r>
          </a:p>
          <a:p>
            <a:r>
              <a:rPr lang="en-IN" b="0" dirty="0"/>
              <a:t>Train: 28,821 images, Test: 7,066 images.</a:t>
            </a:r>
          </a:p>
          <a:p>
            <a:pPr>
              <a:buNone/>
            </a:pPr>
            <a:r>
              <a:rPr lang="en-IN" dirty="0"/>
              <a:t>3</a:t>
            </a:r>
            <a:r>
              <a:rPr lang="en-IN" b="1" dirty="0"/>
              <a:t>. CK+ Dataset (Extended Cohn-Kanade)</a:t>
            </a:r>
          </a:p>
          <a:p>
            <a:r>
              <a:rPr lang="en-IN" b="0" dirty="0"/>
              <a:t>Kaggle version: around 920 images only.</a:t>
            </a:r>
          </a:p>
          <a:p>
            <a:pPr>
              <a:buNone/>
            </a:pPr>
            <a:r>
              <a:rPr lang="en-IN" dirty="0"/>
              <a:t>4</a:t>
            </a:r>
            <a:r>
              <a:rPr lang="en-IN" b="1" dirty="0"/>
              <a:t>. Facial Emotion Recognition Dataset + FER (Manual)</a:t>
            </a:r>
          </a:p>
          <a:p>
            <a:r>
              <a:rPr lang="en-IN" b="0" dirty="0"/>
              <a:t>Train: 63,000+ images (after augmentation).</a:t>
            </a:r>
          </a:p>
          <a:p>
            <a:endParaRPr lang="en-IN" b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8BEEF5-5296-B60B-B618-5DBDB8553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296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4FB008E-E726-A568-81D6-4509B738D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EFD6E1-6872-45FB-B29D-B87E43BC3EC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368" y="980728"/>
            <a:ext cx="11178080" cy="4416425"/>
          </a:xfrm>
        </p:spPr>
        <p:txBody>
          <a:bodyPr/>
          <a:lstStyle/>
          <a:p>
            <a:pPr>
              <a:buNone/>
            </a:pPr>
            <a:r>
              <a:rPr lang="en-IN" b="1" dirty="0"/>
              <a:t>Combined Dataset: FER 2013 + Facial Emotion Recognition </a:t>
            </a:r>
          </a:p>
          <a:p>
            <a:r>
              <a:rPr lang="en-IN" dirty="0"/>
              <a:t>Combined datasets and </a:t>
            </a:r>
            <a:r>
              <a:rPr lang="en-IN" b="1" dirty="0"/>
              <a:t>Balanced</a:t>
            </a:r>
            <a:r>
              <a:rPr lang="en-IN" dirty="0"/>
              <a:t> them.</a:t>
            </a:r>
          </a:p>
          <a:p>
            <a:r>
              <a:rPr lang="en-IN" dirty="0"/>
              <a:t>Applied </a:t>
            </a:r>
            <a:r>
              <a:rPr lang="en-IN" b="1" dirty="0"/>
              <a:t>Data Augmentation</a:t>
            </a:r>
            <a:r>
              <a:rPr lang="en-IN" dirty="0"/>
              <a:t> → Total images: </a:t>
            </a:r>
            <a:r>
              <a:rPr lang="en-IN" b="1" dirty="0"/>
              <a:t>63,000+</a:t>
            </a:r>
            <a:r>
              <a:rPr lang="en-IN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Custom CNN</a:t>
            </a:r>
            <a:r>
              <a:rPr lang="en-IN" dirty="0"/>
              <a:t> on this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Tried </a:t>
            </a:r>
            <a:r>
              <a:rPr lang="en-IN" b="1" dirty="0"/>
              <a:t>Transfer Learning</a:t>
            </a:r>
            <a:r>
              <a:rPr lang="en-IN" dirty="0"/>
              <a:t> (e.g., </a:t>
            </a:r>
            <a:r>
              <a:rPr lang="en-IN" dirty="0" err="1"/>
              <a:t>ResNet</a:t>
            </a:r>
            <a:r>
              <a:rPr lang="en-IN" dirty="0"/>
              <a:t>, VGG16):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Kernel kept </a:t>
            </a:r>
            <a:r>
              <a:rPr lang="en-IN" b="1" dirty="0"/>
              <a:t>dying</a:t>
            </a:r>
            <a:r>
              <a:rPr lang="en-IN" dirty="0"/>
              <a:t> due to memory issues.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Tried on </a:t>
            </a:r>
            <a:r>
              <a:rPr lang="en-IN" b="1" dirty="0"/>
              <a:t>Google </a:t>
            </a:r>
            <a:r>
              <a:rPr lang="en-IN" b="1" dirty="0" err="1"/>
              <a:t>Colab</a:t>
            </a:r>
            <a:r>
              <a:rPr lang="en-IN" dirty="0"/>
              <a:t> also, but faced </a:t>
            </a:r>
            <a:r>
              <a:rPr lang="en-IN" b="1" dirty="0"/>
              <a:t>Runtime Disconnected</a:t>
            </a:r>
            <a:r>
              <a:rPr lang="en-IN" dirty="0"/>
              <a:t> problem.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77A4F3-535D-7A39-34A9-B98BE67F9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257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511385D-9672-F505-B91B-BB3A3D6CF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F4AC29-4AB7-FC65-511F-4D4C5164E6B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368" y="980728"/>
            <a:ext cx="11178080" cy="4416425"/>
          </a:xfrm>
        </p:spPr>
        <p:txBody>
          <a:bodyPr/>
          <a:lstStyle/>
          <a:p>
            <a:pPr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Dataset – Face-expression-recognition-dataset (Kaggle)</a:t>
            </a:r>
          </a:p>
          <a:p>
            <a:pPr>
              <a:buNone/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Overview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Images: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training images: 28,821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validation images: 7,066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Classes in the Dataset: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Angry, Disgust, Fear, Happy, Neutral, Sad, Surprise</a:t>
            </a:r>
          </a:p>
        </p:txBody>
      </p:sp>
    </p:spTree>
    <p:extLst>
      <p:ext uri="{BB962C8B-B14F-4D97-AF65-F5344CB8AC3E}">
        <p14:creationId xmlns:p14="http://schemas.microsoft.com/office/powerpoint/2010/main" val="3783054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232DB97-BED6-AF86-EC1B-1822833A5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B0336C-8E28-1FE4-37C3-116EBE8E649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368" y="980728"/>
            <a:ext cx="11593288" cy="4416425"/>
          </a:xfrm>
        </p:spPr>
        <p:txBody>
          <a:bodyPr/>
          <a:lstStyle/>
          <a:p>
            <a:pPr>
              <a:buNone/>
            </a:pPr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 of the Project</a:t>
            </a:r>
          </a:p>
          <a:p>
            <a:pPr>
              <a:buNone/>
            </a:pP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loading             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augumentation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           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EDA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Building and Training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Deploying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throughStreamlit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964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1B70AFD-AB4D-2FA1-85C5-EC08D302A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751319-7BF8-E8E4-5581-B3C06C53734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368" y="980728"/>
            <a:ext cx="11593288" cy="4416425"/>
          </a:xfrm>
        </p:spPr>
        <p:txBody>
          <a:bodyPr/>
          <a:lstStyle/>
          <a:p>
            <a:pPr>
              <a:buNone/>
            </a:pPr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loading</a:t>
            </a:r>
          </a:p>
          <a:p>
            <a:pPr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training images: 28821</a:t>
            </a:r>
          </a:p>
          <a:p>
            <a:pPr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validation images: 7066</a:t>
            </a:r>
          </a:p>
          <a:p>
            <a:pPr>
              <a:buNone/>
            </a:pPr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 per each class</a:t>
            </a:r>
          </a:p>
          <a:p>
            <a:pPr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angry: 3993 images</a:t>
            </a:r>
          </a:p>
          <a:p>
            <a:pPr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disgust: 436 images</a:t>
            </a:r>
          </a:p>
          <a:p>
            <a:pPr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fear: 4103 images</a:t>
            </a:r>
          </a:p>
          <a:p>
            <a:pPr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happy: 7164 images</a:t>
            </a:r>
          </a:p>
          <a:p>
            <a:pPr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neutral: 4982 images</a:t>
            </a:r>
          </a:p>
          <a:p>
            <a:pPr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sad: 4938 images</a:t>
            </a:r>
          </a:p>
          <a:p>
            <a:pPr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surprise: 3205 images</a:t>
            </a:r>
          </a:p>
        </p:txBody>
      </p:sp>
    </p:spTree>
    <p:extLst>
      <p:ext uri="{BB962C8B-B14F-4D97-AF65-F5344CB8AC3E}">
        <p14:creationId xmlns:p14="http://schemas.microsoft.com/office/powerpoint/2010/main" val="1283055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roplet">
      <a:dk1>
        <a:srgbClr val="000000"/>
      </a:dk1>
      <a:lt1>
        <a:srgbClr val="FFFFFF"/>
      </a:lt1>
      <a:dk2>
        <a:srgbClr val="0065A8"/>
      </a:dk2>
      <a:lt2>
        <a:srgbClr val="E7E6E6"/>
      </a:lt2>
      <a:accent1>
        <a:srgbClr val="FDCFFD"/>
      </a:accent1>
      <a:accent2>
        <a:srgbClr val="B6DFFF"/>
      </a:accent2>
      <a:accent3>
        <a:srgbClr val="8AE3A8"/>
      </a:accent3>
      <a:accent4>
        <a:srgbClr val="A69BFB"/>
      </a:accent4>
      <a:accent5>
        <a:srgbClr val="B5C3FF"/>
      </a:accent5>
      <a:accent6>
        <a:srgbClr val="73E9C4"/>
      </a:accent6>
      <a:hlink>
        <a:srgbClr val="0563C1"/>
      </a:hlink>
      <a:folHlink>
        <a:srgbClr val="954F72"/>
      </a:folHlink>
    </a:clrScheme>
    <a:fontScheme name="Custom 2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-Design-TM34316244_Win32_SD_v9" id="{4C371580-6163-46D2-96AA-0DCC330A1B9A}" vid="{FC8D8AFF-D381-4C29-B9DC-A81BA0CD1B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CCC5ED-FDC5-47FC-8E7E-D334979F14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14FA603-F875-4A03-93C9-402691CFAD8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2421B937-7172-47A3-B8EF-010B04CBBB9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Droplet design</Template>
  <TotalTime>3477</TotalTime>
  <Words>843</Words>
  <Application>Microsoft Office PowerPoint</Application>
  <PresentationFormat>Widescreen</PresentationFormat>
  <Paragraphs>162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Times New Roman</vt:lpstr>
      <vt:lpstr>Office Theme</vt:lpstr>
      <vt:lpstr>SURE TRUST  Facial Emoji Recommendation system USING FACIAL EXPRESSION RECOGNITION</vt:lpstr>
      <vt:lpstr>Agenda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Varsha Chigurupati</dc:creator>
  <cp:lastModifiedBy>Varsha Chigurupati</cp:lastModifiedBy>
  <cp:revision>3</cp:revision>
  <dcterms:created xsi:type="dcterms:W3CDTF">2025-04-04T16:30:00Z</dcterms:created>
  <dcterms:modified xsi:type="dcterms:W3CDTF">2025-04-07T02:27:15Z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